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6" r:id="rId3"/>
    <p:sldId id="258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유 경호" initials="유경" lastIdx="1" clrIdx="0">
    <p:extLst>
      <p:ext uri="{19B8F6BF-5375-455C-9EA6-DF929625EA0E}">
        <p15:presenceInfo xmlns:p15="http://schemas.microsoft.com/office/powerpoint/2012/main" userId="9d1a27c3240f393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46" autoAdjust="0"/>
    <p:restoredTop sz="97205" autoAdjust="0"/>
  </p:normalViewPr>
  <p:slideViewPr>
    <p:cSldViewPr snapToGrid="0">
      <p:cViewPr varScale="1">
        <p:scale>
          <a:sx n="78" d="100"/>
          <a:sy n="78" d="100"/>
        </p:scale>
        <p:origin x="102" y="14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3" d="100"/>
          <a:sy n="113" d="100"/>
        </p:scale>
        <p:origin x="20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DD9A8-37C3-4F66-B4D3-DF1B00A47554}" type="datetimeFigureOut">
              <a:rPr lang="ko-KR" altLang="en-US" smtClean="0"/>
              <a:t>2025-09-08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2A94F-22D6-4BA3-B7C2-E83F0E9FB8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5305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평행 사변형 3"/>
          <p:cNvSpPr/>
          <p:nvPr userDrawn="1"/>
        </p:nvSpPr>
        <p:spPr>
          <a:xfrm>
            <a:off x="-367748" y="6524031"/>
            <a:ext cx="10356574" cy="407505"/>
          </a:xfrm>
          <a:prstGeom prst="parallelogram">
            <a:avLst>
              <a:gd name="adj" fmla="val 6646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평행 사변형 20"/>
          <p:cNvSpPr/>
          <p:nvPr userDrawn="1"/>
        </p:nvSpPr>
        <p:spPr>
          <a:xfrm>
            <a:off x="9829800" y="6524030"/>
            <a:ext cx="2755900" cy="407505"/>
          </a:xfrm>
          <a:prstGeom prst="parallelogram">
            <a:avLst>
              <a:gd name="adj" fmla="val 66463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817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 userDrawn="1"/>
        </p:nvSpPr>
        <p:spPr>
          <a:xfrm>
            <a:off x="696431" y="751910"/>
            <a:ext cx="2957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solidFill>
                  <a:schemeClr val="bg1"/>
                </a:solidFill>
              </a:rPr>
              <a:t>CONTENTS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16" name="평행 사변형 15"/>
          <p:cNvSpPr/>
          <p:nvPr userDrawn="1"/>
        </p:nvSpPr>
        <p:spPr>
          <a:xfrm>
            <a:off x="-367748" y="6524031"/>
            <a:ext cx="10356574" cy="407505"/>
          </a:xfrm>
          <a:prstGeom prst="parallelogram">
            <a:avLst>
              <a:gd name="adj" fmla="val 6646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평행 사변형 16"/>
          <p:cNvSpPr/>
          <p:nvPr userDrawn="1"/>
        </p:nvSpPr>
        <p:spPr>
          <a:xfrm>
            <a:off x="9829800" y="6524030"/>
            <a:ext cx="2755900" cy="407505"/>
          </a:xfrm>
          <a:prstGeom prst="parallelogram">
            <a:avLst>
              <a:gd name="adj" fmla="val 66463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113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평행 사변형 23"/>
          <p:cNvSpPr/>
          <p:nvPr userDrawn="1"/>
        </p:nvSpPr>
        <p:spPr>
          <a:xfrm>
            <a:off x="-367748" y="6524031"/>
            <a:ext cx="10356574" cy="407505"/>
          </a:xfrm>
          <a:prstGeom prst="parallelogram">
            <a:avLst>
              <a:gd name="adj" fmla="val 6646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평행 사변형 24"/>
          <p:cNvSpPr/>
          <p:nvPr userDrawn="1"/>
        </p:nvSpPr>
        <p:spPr>
          <a:xfrm>
            <a:off x="9829800" y="6524030"/>
            <a:ext cx="2755900" cy="407505"/>
          </a:xfrm>
          <a:prstGeom prst="parallelogram">
            <a:avLst>
              <a:gd name="adj" fmla="val 66463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03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평행 사변형 20"/>
          <p:cNvSpPr/>
          <p:nvPr userDrawn="1"/>
        </p:nvSpPr>
        <p:spPr>
          <a:xfrm>
            <a:off x="-367748" y="6524031"/>
            <a:ext cx="10356574" cy="407505"/>
          </a:xfrm>
          <a:prstGeom prst="parallelogram">
            <a:avLst>
              <a:gd name="adj" fmla="val 6646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평행 사변형 21"/>
          <p:cNvSpPr/>
          <p:nvPr userDrawn="1"/>
        </p:nvSpPr>
        <p:spPr>
          <a:xfrm>
            <a:off x="9829800" y="6524030"/>
            <a:ext cx="2755900" cy="407505"/>
          </a:xfrm>
          <a:prstGeom prst="parallelogram">
            <a:avLst>
              <a:gd name="adj" fmla="val 66463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080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6A9A4D-3D4D-4792-B7BB-23284D1A7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C0B404B-E1FB-4679-9CD8-938CA9B78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18A615-711E-4FB6-90F2-95B73203E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304E-4615-45A6-8CDB-8E610E5AC33F}" type="datetimeFigureOut">
              <a:rPr lang="ko-KR" altLang="en-US" smtClean="0"/>
              <a:t>2025-09-08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D380E8-5D90-48AE-B491-29075B585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B4EB72-8A42-45AB-BC33-7DFE93A76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EE06-8942-462B-872D-553295B025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01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1033393" cy="4564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0" y="64814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14852-12E1-4E8E-BE82-4A762103B0E1}" type="datetimeFigureOut">
              <a:rPr lang="ko-KR" altLang="en-US" smtClean="0"/>
              <a:pPr/>
              <a:t>2025-09-08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9566" y="6481474"/>
            <a:ext cx="58083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10th Workshop on Convergent and Smart Media System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128393" y="64814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A843B-66AD-48F9-A8B1-5F27EE93B4C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663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5" r:id="rId4"/>
    <p:sldLayoutId id="2147483657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223B79-45D4-4FAC-83A8-5379DAE86448}"/>
              </a:ext>
            </a:extLst>
          </p:cNvPr>
          <p:cNvSpPr txBox="1"/>
          <p:nvPr/>
        </p:nvSpPr>
        <p:spPr>
          <a:xfrm>
            <a:off x="519232" y="507542"/>
            <a:ext cx="11266368" cy="292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ko-KR" altLang="en-US" sz="2400" b="1" i="1" dirty="0"/>
              <a:t>각페이지의 작성 요령을 참고하여 작성</a:t>
            </a:r>
            <a:r>
              <a:rPr lang="en-US" altLang="ko-KR" sz="2400" b="1" i="1" dirty="0"/>
              <a:t>(</a:t>
            </a:r>
            <a:r>
              <a:rPr lang="ko-KR" altLang="en-US" sz="2400" b="1" i="1" dirty="0"/>
              <a:t>제출할 때는 작성요령 삭제</a:t>
            </a:r>
            <a:r>
              <a:rPr lang="en-US" altLang="ko-KR" sz="2400" b="1" i="1" dirty="0"/>
              <a:t>)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ko-KR" altLang="en-US" sz="2400" b="1" i="1" dirty="0"/>
              <a:t>전체 페이지는 </a:t>
            </a:r>
            <a:r>
              <a:rPr lang="en-US" altLang="ko-KR" sz="2400" b="1" i="1" dirty="0"/>
              <a:t>10</a:t>
            </a:r>
            <a:r>
              <a:rPr lang="ko-KR" altLang="en-US" sz="2400" b="1" i="1" dirty="0"/>
              <a:t>페이지 이내만 허용</a:t>
            </a:r>
            <a:endParaRPr lang="en-US" altLang="ko-KR" sz="2400" b="1" i="1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ko-KR" altLang="en-US" sz="2400" b="1" i="1" dirty="0"/>
              <a:t>참고문헌은 맨 마지막장에 작성</a:t>
            </a:r>
            <a:endParaRPr lang="en-US" altLang="ko-KR" sz="2400" b="1" i="1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ko-KR" altLang="en-US" sz="2400" b="1" i="1" dirty="0"/>
              <a:t>그림 및 표는 다음과 같이 표기</a:t>
            </a:r>
          </a:p>
        </p:txBody>
      </p:sp>
      <p:pic>
        <p:nvPicPr>
          <p:cNvPr id="1025" name="_x296546464" descr="EMB00003c904565">
            <a:extLst>
              <a:ext uri="{FF2B5EF4-FFF2-40B4-BE49-F238E27FC236}">
                <a16:creationId xmlns:a16="http://schemas.microsoft.com/office/drawing/2014/main" id="{00932720-4148-47A6-8B4B-C650A3516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4267200"/>
            <a:ext cx="3695972" cy="129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EF0F63B7-6D96-40F6-A49B-4E50B4848D00}"/>
              </a:ext>
            </a:extLst>
          </p:cNvPr>
          <p:cNvSpPr/>
          <p:nvPr/>
        </p:nvSpPr>
        <p:spPr>
          <a:xfrm>
            <a:off x="1636136" y="5670240"/>
            <a:ext cx="25843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 latinLnBrk="0"/>
            <a:r>
              <a:rPr lang="en-US" altLang="ko-KR" sz="1400" b="1" dirty="0">
                <a:latin typeface="+mn-ea"/>
              </a:rPr>
              <a:t>(</a:t>
            </a:r>
            <a:r>
              <a:rPr lang="ko-KR" altLang="en-US" sz="1400" b="1" dirty="0">
                <a:latin typeface="+mn-ea"/>
              </a:rPr>
              <a:t>그림 </a:t>
            </a:r>
            <a:r>
              <a:rPr lang="en-US" altLang="ko-KR" sz="1400" b="1" dirty="0">
                <a:latin typeface="+mn-ea"/>
              </a:rPr>
              <a:t>1) </a:t>
            </a:r>
            <a:r>
              <a:rPr lang="ko-KR" altLang="en-US" sz="1400" b="1" dirty="0" err="1">
                <a:latin typeface="+mn-ea"/>
              </a:rPr>
              <a:t>맑은고딕</a:t>
            </a:r>
            <a:r>
              <a:rPr lang="en-US" altLang="ko-KR" sz="1400" b="1" dirty="0">
                <a:latin typeface="+mn-ea"/>
              </a:rPr>
              <a:t>, 14, </a:t>
            </a:r>
            <a:r>
              <a:rPr lang="ko-KR" altLang="en-US" sz="1400" b="1" dirty="0">
                <a:latin typeface="+mn-ea"/>
              </a:rPr>
              <a:t>진하게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CDE47-5D89-4E56-A98D-9690831B0E3E}"/>
              </a:ext>
            </a:extLst>
          </p:cNvPr>
          <p:cNvSpPr txBox="1"/>
          <p:nvPr/>
        </p:nvSpPr>
        <p:spPr>
          <a:xfrm>
            <a:off x="519232" y="3759368"/>
            <a:ext cx="2316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i="1" dirty="0">
                <a:solidFill>
                  <a:srgbClr val="0000FF"/>
                </a:solidFill>
              </a:rPr>
              <a:t>&lt;</a:t>
            </a:r>
            <a:r>
              <a:rPr lang="ko-KR" altLang="en-US" sz="2000" b="1" i="1" dirty="0">
                <a:solidFill>
                  <a:srgbClr val="0000FF"/>
                </a:solidFill>
              </a:rPr>
              <a:t>그림 예시</a:t>
            </a:r>
            <a:r>
              <a:rPr lang="en-US" altLang="ko-KR" sz="2000" b="1" i="1" dirty="0">
                <a:solidFill>
                  <a:srgbClr val="0000FF"/>
                </a:solidFill>
              </a:rPr>
              <a:t>&gt;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0866393-F3C3-4F56-81A3-B08F322CAB2E}"/>
              </a:ext>
            </a:extLst>
          </p:cNvPr>
          <p:cNvSpPr/>
          <p:nvPr/>
        </p:nvSpPr>
        <p:spPr>
          <a:xfrm>
            <a:off x="6772858" y="4288917"/>
            <a:ext cx="24048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 latinLnBrk="0"/>
            <a:r>
              <a:rPr lang="en-US" altLang="ko-KR" sz="1400" b="1" dirty="0">
                <a:latin typeface="+mn-ea"/>
              </a:rPr>
              <a:t>(</a:t>
            </a:r>
            <a:r>
              <a:rPr lang="ko-KR" altLang="en-US" sz="1400" b="1" dirty="0">
                <a:latin typeface="+mn-ea"/>
              </a:rPr>
              <a:t>표 </a:t>
            </a:r>
            <a:r>
              <a:rPr lang="en-US" altLang="ko-KR" sz="1400" b="1" dirty="0">
                <a:latin typeface="+mn-ea"/>
              </a:rPr>
              <a:t>1) </a:t>
            </a:r>
            <a:r>
              <a:rPr lang="ko-KR" altLang="en-US" sz="1400" b="1" dirty="0" err="1">
                <a:latin typeface="+mn-ea"/>
              </a:rPr>
              <a:t>맑은고딕</a:t>
            </a:r>
            <a:r>
              <a:rPr lang="en-US" altLang="ko-KR" sz="1400" b="1" dirty="0">
                <a:latin typeface="+mn-ea"/>
              </a:rPr>
              <a:t>, 14, </a:t>
            </a:r>
            <a:r>
              <a:rPr lang="ko-KR" altLang="en-US" sz="1400" b="1" dirty="0">
                <a:latin typeface="+mn-ea"/>
              </a:rPr>
              <a:t>진하게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6B31E4-A9BB-488C-A540-CAADC1DA73D9}"/>
              </a:ext>
            </a:extLst>
          </p:cNvPr>
          <p:cNvSpPr txBox="1"/>
          <p:nvPr/>
        </p:nvSpPr>
        <p:spPr>
          <a:xfrm>
            <a:off x="6096000" y="3781085"/>
            <a:ext cx="2316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i="1" dirty="0">
                <a:solidFill>
                  <a:srgbClr val="0000FF"/>
                </a:solidFill>
              </a:rPr>
              <a:t>&lt;</a:t>
            </a:r>
            <a:r>
              <a:rPr lang="ko-KR" altLang="en-US" sz="2000" b="1" i="1" dirty="0">
                <a:solidFill>
                  <a:srgbClr val="0000FF"/>
                </a:solidFill>
              </a:rPr>
              <a:t>표 예시</a:t>
            </a:r>
            <a:r>
              <a:rPr lang="en-US" altLang="ko-KR" sz="2000" b="1" i="1" dirty="0">
                <a:solidFill>
                  <a:srgbClr val="0000FF"/>
                </a:solidFill>
              </a:rPr>
              <a:t>&gt;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8B77FFEC-E000-4243-B028-E1BF6B9BD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499982"/>
              </p:ext>
            </p:extLst>
          </p:nvPr>
        </p:nvGraphicFramePr>
        <p:xfrm>
          <a:off x="6772858" y="4682699"/>
          <a:ext cx="4607810" cy="1295318"/>
        </p:xfrm>
        <a:graphic>
          <a:graphicData uri="http://schemas.openxmlformats.org/drawingml/2006/table">
            <a:tbl>
              <a:tblPr/>
              <a:tblGrid>
                <a:gridCol w="1482899">
                  <a:extLst>
                    <a:ext uri="{9D8B030D-6E8A-4147-A177-3AD203B41FA5}">
                      <a16:colId xmlns:a16="http://schemas.microsoft.com/office/drawing/2014/main" val="2189728848"/>
                    </a:ext>
                  </a:extLst>
                </a:gridCol>
                <a:gridCol w="3124911">
                  <a:extLst>
                    <a:ext uri="{9D8B030D-6E8A-4147-A177-3AD203B41FA5}">
                      <a16:colId xmlns:a16="http://schemas.microsoft.com/office/drawing/2014/main" val="1151622064"/>
                    </a:ext>
                  </a:extLst>
                </a:gridCol>
              </a:tblGrid>
              <a:tr h="29053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위상관계</a:t>
                      </a:r>
                      <a:endParaRPr lang="ko-KR" altLang="en-US" sz="1400" kern="0" spc="-10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10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의 미</a:t>
                      </a:r>
                      <a:endParaRPr lang="ko-KR" altLang="en-US" sz="1400" kern="0" spc="-10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427669"/>
                  </a:ext>
                </a:extLst>
              </a:tr>
              <a:tr h="1004779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100" dirty="0" err="1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equal_to</a:t>
                      </a:r>
                      <a:r>
                        <a:rPr lang="en-US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(</a:t>
                      </a:r>
                      <a:r>
                        <a:rPr lang="en-US" sz="1400" kern="0" spc="-100" dirty="0" err="1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r,q</a:t>
                      </a:r>
                      <a:r>
                        <a:rPr lang="en-US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31750" indent="0" algn="ctr" fontAlgn="base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r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의 모든 점들은 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q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의 내부영역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(in-</a:t>
                      </a:r>
                      <a:r>
                        <a:rPr lang="ko-KR" altLang="en-US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 </a:t>
                      </a:r>
                      <a:r>
                        <a:rPr lang="en-US" altLang="ko-KR" sz="1400" kern="0" spc="-100" dirty="0" err="1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terior</a:t>
                      </a:r>
                      <a:r>
                        <a:rPr lang="en-US" altLang="ko-KR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)</a:t>
                      </a:r>
                      <a:r>
                        <a:rPr lang="ko-KR" altLang="en-US" sz="1400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이나 경계선</a:t>
                      </a:r>
                      <a:r>
                        <a:rPr lang="en-US" altLang="ko-KR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(boundary)</a:t>
                      </a:r>
                      <a:r>
                        <a:rPr lang="ko-KR" altLang="en-US" sz="1400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에 위치한다</a:t>
                      </a:r>
                      <a:r>
                        <a:rPr lang="en-US" altLang="ko-KR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. </a:t>
                      </a:r>
                      <a:r>
                        <a:rPr lang="ko-KR" altLang="en-US" sz="1400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또한 </a:t>
                      </a:r>
                      <a:r>
                        <a:rPr lang="en-US" altLang="ko-KR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q</a:t>
                      </a:r>
                      <a:r>
                        <a:rPr lang="ko-KR" altLang="en-US" sz="1400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의 모든 점들도 </a:t>
                      </a:r>
                      <a:r>
                        <a:rPr lang="en-US" altLang="ko-KR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r</a:t>
                      </a:r>
                      <a:r>
                        <a:rPr lang="ko-KR" altLang="en-US" sz="1400" kern="0" spc="-10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의 내부영역이나 경계선에 위치한다</a:t>
                      </a:r>
                      <a:r>
                        <a:rPr lang="en-US" altLang="ko-KR" sz="1400" kern="0" spc="-100" dirty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휴먼명조"/>
                        </a:rPr>
                        <a:t>.</a:t>
                      </a:r>
                      <a:endParaRPr lang="ko-KR" altLang="en-US" sz="1400" kern="0" spc="-10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497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11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1460594" y="6492875"/>
            <a:ext cx="6548290" cy="365125"/>
          </a:xfrm>
        </p:spPr>
        <p:txBody>
          <a:bodyPr/>
          <a:lstStyle>
            <a:lvl1pPr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19th </a:t>
            </a:r>
            <a:r>
              <a:rPr lang="en-US" altLang="ko-KR" dirty="0"/>
              <a:t>Workshop on Convergent and Smart Media System (CSMS)</a:t>
            </a:r>
            <a:endParaRPr lang="ko-KR" altLang="en-US" dirty="0"/>
          </a:p>
        </p:txBody>
      </p:sp>
      <p:sp>
        <p:nvSpPr>
          <p:cNvPr id="15" name="텍스트 개체 틀 3"/>
          <p:cNvSpPr>
            <a:spLocks noGrp="1"/>
          </p:cNvSpPr>
          <p:nvPr/>
        </p:nvSpPr>
        <p:spPr>
          <a:xfrm>
            <a:off x="2333297" y="2102061"/>
            <a:ext cx="7525407" cy="9879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 latinLnBrk="0"/>
            <a:r>
              <a:rPr lang="ko-KR" altLang="en-US" sz="1600" b="1" dirty="0"/>
              <a:t>이재욱</a:t>
            </a:r>
            <a:r>
              <a:rPr lang="en-US" altLang="ko-KR" sz="1600" b="1" baseline="30000" dirty="0"/>
              <a:t>1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홍길동</a:t>
            </a:r>
            <a:r>
              <a:rPr lang="en-US" altLang="ko-KR" sz="1600" b="1" baseline="30000" dirty="0"/>
              <a:t>2</a:t>
            </a:r>
            <a:r>
              <a:rPr lang="en-US" altLang="ko-KR" sz="1600" b="1" dirty="0"/>
              <a:t>, </a:t>
            </a:r>
            <a:r>
              <a:rPr lang="ko-KR" altLang="en-US" sz="1600" b="1" dirty="0" err="1"/>
              <a:t>김판구</a:t>
            </a:r>
            <a:r>
              <a:rPr lang="en-US" altLang="ko-KR" sz="1600" b="1" baseline="30000" dirty="0"/>
              <a:t>1</a:t>
            </a:r>
            <a:r>
              <a:rPr lang="ko-KR" altLang="en-US" sz="1600" b="1" dirty="0"/>
              <a:t>*</a:t>
            </a:r>
          </a:p>
          <a:p>
            <a:pPr fontAlgn="base" latinLnBrk="0"/>
            <a:r>
              <a:rPr lang="ko-KR" altLang="en-US" sz="1600" b="1" dirty="0"/>
              <a:t>조선대학교 컴퓨터공학과</a:t>
            </a:r>
            <a:r>
              <a:rPr lang="en-US" altLang="ko-KR" sz="1600" b="1" baseline="30000" dirty="0"/>
              <a:t>1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서울대학교 컴퓨터공학과</a:t>
            </a:r>
            <a:r>
              <a:rPr lang="en-US" altLang="ko-KR" sz="1600" b="1" baseline="30000" dirty="0"/>
              <a:t>2</a:t>
            </a:r>
            <a:endParaRPr lang="ko-KR" altLang="en-US" sz="1600" b="1" dirty="0"/>
          </a:p>
          <a:p>
            <a:pPr fontAlgn="base" latinLnBrk="0"/>
            <a:r>
              <a:rPr lang="en-US" altLang="ko-KR" sz="1600" dirty="0"/>
              <a:t>e-mail : jaeuk412@gmail.com, hong@gmail.com, pkkim@chosun.ac.kr</a:t>
            </a:r>
            <a:endParaRPr lang="ko-KR" altLang="en-US" sz="1600" dirty="0"/>
          </a:p>
        </p:txBody>
      </p:sp>
      <p:cxnSp>
        <p:nvCxnSpPr>
          <p:cNvPr id="4" name="직선 연결선 3"/>
          <p:cNvCxnSpPr>
            <a:cxnSpLocks/>
          </p:cNvCxnSpPr>
          <p:nvPr/>
        </p:nvCxnSpPr>
        <p:spPr>
          <a:xfrm>
            <a:off x="1283012" y="1922215"/>
            <a:ext cx="962597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8157CE0C-E7D3-485B-A3A6-44FC116C4CD1}"/>
              </a:ext>
            </a:extLst>
          </p:cNvPr>
          <p:cNvSpPr/>
          <p:nvPr/>
        </p:nvSpPr>
        <p:spPr>
          <a:xfrm>
            <a:off x="751490" y="703962"/>
            <a:ext cx="106890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r>
              <a:rPr lang="ko-KR" altLang="en-US" sz="3600" b="1" dirty="0"/>
              <a:t>택시 영업 효율을 위한 안드로이드 기반의 어플리케이션 구현</a:t>
            </a:r>
          </a:p>
        </p:txBody>
      </p:sp>
    </p:spTree>
    <p:extLst>
      <p:ext uri="{BB962C8B-B14F-4D97-AF65-F5344CB8AC3E}">
        <p14:creationId xmlns:p14="http://schemas.microsoft.com/office/powerpoint/2010/main" val="341518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46000" y="166416"/>
            <a:ext cx="11534573" cy="65338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solidFill>
                  <a:schemeClr val="bg1"/>
                </a:solidFill>
                <a:latin typeface="+mj-ea"/>
                <a:ea typeface="+mj-ea"/>
              </a:rPr>
              <a:t>1. </a:t>
            </a:r>
            <a:r>
              <a:rPr lang="ko-KR" altLang="en-US" sz="3200" b="1" dirty="0">
                <a:solidFill>
                  <a:schemeClr val="bg1"/>
                </a:solidFill>
                <a:latin typeface="+mj-ea"/>
                <a:ea typeface="+mj-ea"/>
              </a:rPr>
              <a:t>연구 목표</a:t>
            </a:r>
            <a:endParaRPr lang="ko-KR" altLang="en-US" sz="3200" b="1" dirty="0">
              <a:latin typeface="+mj-ea"/>
              <a:ea typeface="+mj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999" y="994849"/>
            <a:ext cx="1153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- </a:t>
            </a:r>
            <a:r>
              <a:rPr lang="ko-KR" altLang="en-US" dirty="0"/>
              <a:t>언어 모델</a:t>
            </a:r>
            <a:r>
              <a:rPr lang="en-US" altLang="ko-KR" dirty="0"/>
              <a:t>(Language model)</a:t>
            </a:r>
            <a:r>
              <a:rPr lang="ko-KR" altLang="en-US" dirty="0"/>
              <a:t>이란</a:t>
            </a:r>
            <a:r>
              <a:rPr lang="en-US" altLang="ko-KR" dirty="0"/>
              <a:t>~~</a:t>
            </a:r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346000" y="885923"/>
            <a:ext cx="11534573" cy="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슬라이드 번호 개체 틀 5"/>
          <p:cNvSpPr txBox="1">
            <a:spLocks/>
          </p:cNvSpPr>
          <p:nvPr/>
        </p:nvSpPr>
        <p:spPr>
          <a:xfrm>
            <a:off x="9137374" y="650073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4A843B-66AD-48F9-A8B1-5F27EE93B4CD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3F5F5D-56C1-4178-9744-92B08B97A4AF}"/>
              </a:ext>
            </a:extLst>
          </p:cNvPr>
          <p:cNvSpPr txBox="1"/>
          <p:nvPr/>
        </p:nvSpPr>
        <p:spPr>
          <a:xfrm>
            <a:off x="6119932" y="952042"/>
            <a:ext cx="5760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i="1" dirty="0">
                <a:solidFill>
                  <a:srgbClr val="0000FF"/>
                </a:solidFill>
              </a:rPr>
              <a:t>작성요령</a:t>
            </a:r>
            <a:r>
              <a:rPr lang="en-US" altLang="ko-KR" i="1" dirty="0">
                <a:solidFill>
                  <a:srgbClr val="0000FF"/>
                </a:solidFill>
              </a:rPr>
              <a:t>: </a:t>
            </a:r>
            <a:r>
              <a:rPr lang="ko-KR" altLang="en-US" i="1" dirty="0">
                <a:solidFill>
                  <a:srgbClr val="0000FF"/>
                </a:solidFill>
              </a:rPr>
              <a:t>연구를 통해 달성하고자 하는 목적 및 목표를 상세히 제시</a:t>
            </a:r>
            <a:r>
              <a:rPr lang="en-US" altLang="ko-KR" i="1" dirty="0">
                <a:solidFill>
                  <a:srgbClr val="0000FF"/>
                </a:solidFill>
              </a:rPr>
              <a:t>(2</a:t>
            </a:r>
            <a:r>
              <a:rPr lang="ko-KR" altLang="en-US" i="1" dirty="0">
                <a:solidFill>
                  <a:srgbClr val="0000FF"/>
                </a:solidFill>
              </a:rPr>
              <a:t>페이지 이내 작성</a:t>
            </a:r>
            <a:r>
              <a:rPr lang="en-US" altLang="ko-KR" i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2" name="바닥글 개체 틀 4">
            <a:extLst>
              <a:ext uri="{FF2B5EF4-FFF2-40B4-BE49-F238E27FC236}">
                <a16:creationId xmlns:a16="http://schemas.microsoft.com/office/drawing/2014/main" id="{3943A870-1479-4EC3-8A26-236622AFAFF8}"/>
              </a:ext>
            </a:extLst>
          </p:cNvPr>
          <p:cNvSpPr txBox="1">
            <a:spLocks/>
          </p:cNvSpPr>
          <p:nvPr/>
        </p:nvSpPr>
        <p:spPr>
          <a:xfrm>
            <a:off x="1460594" y="6492875"/>
            <a:ext cx="65482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6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19th Workshop on Convergent and Smart Media System (CSMS)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877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5"/>
          <p:cNvSpPr txBox="1">
            <a:spLocks/>
          </p:cNvSpPr>
          <p:nvPr/>
        </p:nvSpPr>
        <p:spPr>
          <a:xfrm>
            <a:off x="9137374" y="650073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4A843B-66AD-48F9-A8B1-5F27EE93B4CD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43098BC-BB50-44BF-AE7D-3547741ED236}"/>
              </a:ext>
            </a:extLst>
          </p:cNvPr>
          <p:cNvSpPr/>
          <p:nvPr/>
        </p:nvSpPr>
        <p:spPr>
          <a:xfrm>
            <a:off x="346000" y="166416"/>
            <a:ext cx="11534573" cy="65338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solidFill>
                  <a:schemeClr val="bg1"/>
                </a:solidFill>
                <a:latin typeface="+mj-ea"/>
                <a:ea typeface="+mj-ea"/>
              </a:rPr>
              <a:t>2. </a:t>
            </a:r>
            <a:r>
              <a:rPr lang="ko-KR" altLang="en-US" sz="3200" b="1" dirty="0">
                <a:solidFill>
                  <a:schemeClr val="bg1"/>
                </a:solidFill>
                <a:latin typeface="+mj-ea"/>
                <a:ea typeface="+mj-ea"/>
              </a:rPr>
              <a:t>연구의 필요성</a:t>
            </a:r>
            <a:endParaRPr lang="ko-KR" altLang="en-US" sz="3200" b="1" dirty="0">
              <a:latin typeface="+mj-ea"/>
              <a:ea typeface="+mj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A25A97BA-BEC1-4FDC-ADC7-73971AB07328}"/>
              </a:ext>
            </a:extLst>
          </p:cNvPr>
          <p:cNvCxnSpPr/>
          <p:nvPr/>
        </p:nvCxnSpPr>
        <p:spPr>
          <a:xfrm>
            <a:off x="346000" y="885923"/>
            <a:ext cx="11534573" cy="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D693D85-B8FA-4DFD-BE4C-93A252099FAE}"/>
              </a:ext>
            </a:extLst>
          </p:cNvPr>
          <p:cNvSpPr txBox="1"/>
          <p:nvPr/>
        </p:nvSpPr>
        <p:spPr>
          <a:xfrm>
            <a:off x="6119932" y="952042"/>
            <a:ext cx="5760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i="1" dirty="0">
                <a:solidFill>
                  <a:srgbClr val="0000FF"/>
                </a:solidFill>
              </a:rPr>
              <a:t>작성요령</a:t>
            </a:r>
            <a:r>
              <a:rPr lang="en-US" altLang="ko-KR" i="1" dirty="0">
                <a:solidFill>
                  <a:srgbClr val="0000FF"/>
                </a:solidFill>
              </a:rPr>
              <a:t>: </a:t>
            </a:r>
            <a:r>
              <a:rPr lang="ko-KR" altLang="en-US" i="1" dirty="0">
                <a:solidFill>
                  <a:srgbClr val="0000FF"/>
                </a:solidFill>
              </a:rPr>
              <a:t>기존 연구 대비 본 논문에서 제안하는 방법의 차별성과 신규성 등 우수한 점에 대한 내용 기술</a:t>
            </a:r>
            <a:r>
              <a:rPr lang="en-US" altLang="ko-KR" i="1" dirty="0">
                <a:solidFill>
                  <a:srgbClr val="0000FF"/>
                </a:solidFill>
              </a:rPr>
              <a:t>(2</a:t>
            </a:r>
            <a:r>
              <a:rPr lang="ko-KR" altLang="en-US" i="1" dirty="0">
                <a:solidFill>
                  <a:srgbClr val="0000FF"/>
                </a:solidFill>
              </a:rPr>
              <a:t>페이지 이내 작성</a:t>
            </a:r>
            <a:r>
              <a:rPr lang="en-US" altLang="ko-KR" i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DBC7AD-164A-4246-95F1-254A147B2F7D}"/>
              </a:ext>
            </a:extLst>
          </p:cNvPr>
          <p:cNvSpPr txBox="1"/>
          <p:nvPr/>
        </p:nvSpPr>
        <p:spPr>
          <a:xfrm>
            <a:off x="345999" y="994849"/>
            <a:ext cx="1153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- </a:t>
            </a:r>
            <a:r>
              <a:rPr lang="ko-KR" altLang="en-US" dirty="0"/>
              <a:t>언어 모델</a:t>
            </a:r>
            <a:r>
              <a:rPr lang="en-US" altLang="ko-KR" dirty="0"/>
              <a:t>(Language model)</a:t>
            </a:r>
            <a:r>
              <a:rPr lang="ko-KR" altLang="en-US" dirty="0"/>
              <a:t>이란</a:t>
            </a:r>
            <a:r>
              <a:rPr lang="en-US" altLang="ko-KR" dirty="0"/>
              <a:t>~~</a:t>
            </a:r>
            <a:r>
              <a:rPr lang="ko-KR" altLang="en-US" dirty="0"/>
              <a:t> </a:t>
            </a:r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910827F6-333C-4BE6-B2CE-744FE4002F39}"/>
              </a:ext>
            </a:extLst>
          </p:cNvPr>
          <p:cNvSpPr txBox="1">
            <a:spLocks/>
          </p:cNvSpPr>
          <p:nvPr/>
        </p:nvSpPr>
        <p:spPr>
          <a:xfrm>
            <a:off x="1460594" y="6492875"/>
            <a:ext cx="65482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6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19th Workshop on Convergent and Smart Media System (CSMS)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83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5"/>
          <p:cNvSpPr txBox="1">
            <a:spLocks/>
          </p:cNvSpPr>
          <p:nvPr/>
        </p:nvSpPr>
        <p:spPr>
          <a:xfrm>
            <a:off x="9137374" y="650073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4A843B-66AD-48F9-A8B1-5F27EE93B4CD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2B421C0-E3C4-46D0-B961-FD3547653917}"/>
              </a:ext>
            </a:extLst>
          </p:cNvPr>
          <p:cNvSpPr/>
          <p:nvPr/>
        </p:nvSpPr>
        <p:spPr>
          <a:xfrm>
            <a:off x="346000" y="166416"/>
            <a:ext cx="11534573" cy="65338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solidFill>
                  <a:schemeClr val="bg1"/>
                </a:solidFill>
                <a:latin typeface="+mj-ea"/>
                <a:ea typeface="+mj-ea"/>
              </a:rPr>
              <a:t>3. </a:t>
            </a:r>
            <a:r>
              <a:rPr lang="ko-KR" altLang="en-US" sz="3200" b="1" dirty="0">
                <a:solidFill>
                  <a:schemeClr val="bg1"/>
                </a:solidFill>
                <a:latin typeface="+mj-ea"/>
                <a:ea typeface="+mj-ea"/>
              </a:rPr>
              <a:t>연구 내용</a:t>
            </a:r>
            <a:endParaRPr lang="ko-KR" altLang="en-US" sz="3200" b="1" dirty="0">
              <a:latin typeface="+mj-ea"/>
              <a:ea typeface="+mj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5FBA097-5FA3-4C6B-873C-46FB0A4EBDB0}"/>
              </a:ext>
            </a:extLst>
          </p:cNvPr>
          <p:cNvCxnSpPr/>
          <p:nvPr/>
        </p:nvCxnSpPr>
        <p:spPr>
          <a:xfrm>
            <a:off x="346000" y="885923"/>
            <a:ext cx="11534573" cy="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454AA4-6F83-443C-AEB3-D3B7DFCEF95E}"/>
              </a:ext>
            </a:extLst>
          </p:cNvPr>
          <p:cNvSpPr txBox="1"/>
          <p:nvPr/>
        </p:nvSpPr>
        <p:spPr>
          <a:xfrm>
            <a:off x="345999" y="994849"/>
            <a:ext cx="1153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- </a:t>
            </a:r>
            <a:r>
              <a:rPr lang="ko-KR" altLang="en-US" dirty="0"/>
              <a:t>언어 모델</a:t>
            </a:r>
            <a:r>
              <a:rPr lang="en-US" altLang="ko-KR" dirty="0"/>
              <a:t>(Language model)</a:t>
            </a:r>
            <a:r>
              <a:rPr lang="ko-KR" altLang="en-US" dirty="0"/>
              <a:t>이란</a:t>
            </a:r>
            <a:r>
              <a:rPr lang="en-US" altLang="ko-KR" dirty="0"/>
              <a:t>~~</a:t>
            </a:r>
            <a:r>
              <a:rPr lang="ko-KR" altLang="en-US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21695E-8734-4E9A-8A81-CFB94EA509F3}"/>
              </a:ext>
            </a:extLst>
          </p:cNvPr>
          <p:cNvSpPr txBox="1"/>
          <p:nvPr/>
        </p:nvSpPr>
        <p:spPr>
          <a:xfrm>
            <a:off x="6119932" y="952042"/>
            <a:ext cx="5760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i="1" dirty="0">
                <a:solidFill>
                  <a:srgbClr val="0000FF"/>
                </a:solidFill>
              </a:rPr>
              <a:t>작성요령</a:t>
            </a:r>
            <a:r>
              <a:rPr lang="en-US" altLang="ko-KR" i="1" dirty="0">
                <a:solidFill>
                  <a:srgbClr val="0000FF"/>
                </a:solidFill>
              </a:rPr>
              <a:t>: </a:t>
            </a:r>
            <a:r>
              <a:rPr lang="ko-KR" altLang="en-US" i="1" dirty="0">
                <a:solidFill>
                  <a:srgbClr val="0000FF"/>
                </a:solidFill>
              </a:rPr>
              <a:t>연구 전체에 대해 쉽게 알 수 있도록 그림 또는 표</a:t>
            </a:r>
            <a:r>
              <a:rPr lang="en-US" altLang="ko-KR" i="1" dirty="0">
                <a:solidFill>
                  <a:srgbClr val="0000FF"/>
                </a:solidFill>
              </a:rPr>
              <a:t>(</a:t>
            </a:r>
            <a:r>
              <a:rPr lang="ko-KR" altLang="en-US" i="1" dirty="0">
                <a:solidFill>
                  <a:srgbClr val="0000FF"/>
                </a:solidFill>
              </a:rPr>
              <a:t>구성도</a:t>
            </a:r>
            <a:r>
              <a:rPr lang="en-US" altLang="ko-KR" i="1" dirty="0">
                <a:solidFill>
                  <a:srgbClr val="0000FF"/>
                </a:solidFill>
              </a:rPr>
              <a:t>, </a:t>
            </a:r>
            <a:r>
              <a:rPr lang="ko-KR" altLang="en-US" i="1" dirty="0">
                <a:solidFill>
                  <a:srgbClr val="0000FF"/>
                </a:solidFill>
              </a:rPr>
              <a:t>플로우 차트 등</a:t>
            </a:r>
            <a:r>
              <a:rPr lang="en-US" altLang="ko-KR" i="1" dirty="0">
                <a:solidFill>
                  <a:srgbClr val="0000FF"/>
                </a:solidFill>
              </a:rPr>
              <a:t>)</a:t>
            </a:r>
            <a:r>
              <a:rPr lang="ko-KR" altLang="en-US" i="1" dirty="0">
                <a:solidFill>
                  <a:srgbClr val="0000FF"/>
                </a:solidFill>
              </a:rPr>
              <a:t>로 쉽게 설명</a:t>
            </a:r>
            <a:r>
              <a:rPr lang="en-US" altLang="ko-KR" i="1" dirty="0">
                <a:solidFill>
                  <a:srgbClr val="0000FF"/>
                </a:solidFill>
              </a:rPr>
              <a:t>(2</a:t>
            </a:r>
            <a:r>
              <a:rPr lang="ko-KR" altLang="en-US" i="1" dirty="0">
                <a:solidFill>
                  <a:srgbClr val="0000FF"/>
                </a:solidFill>
              </a:rPr>
              <a:t>페이지 이내 작성</a:t>
            </a:r>
            <a:r>
              <a:rPr lang="en-US" altLang="ko-KR" i="1" dirty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16" name="그룹 78">
            <a:extLst>
              <a:ext uri="{FF2B5EF4-FFF2-40B4-BE49-F238E27FC236}">
                <a16:creationId xmlns:a16="http://schemas.microsoft.com/office/drawing/2014/main" id="{729A5B17-F4E2-43C7-AE06-04634FCE6D54}"/>
              </a:ext>
            </a:extLst>
          </p:cNvPr>
          <p:cNvGrpSpPr>
            <a:grpSpLocks/>
          </p:cNvGrpSpPr>
          <p:nvPr/>
        </p:nvGrpSpPr>
        <p:grpSpPr bwMode="auto">
          <a:xfrm>
            <a:off x="2137018" y="1997953"/>
            <a:ext cx="3730869" cy="1129812"/>
            <a:chOff x="26689" y="2660108"/>
            <a:chExt cx="2951163" cy="1495955"/>
          </a:xfrm>
        </p:grpSpPr>
        <p:sp>
          <p:nvSpPr>
            <p:cNvPr id="17" name="모서리가 둥근 직사각형 115">
              <a:extLst>
                <a:ext uri="{FF2B5EF4-FFF2-40B4-BE49-F238E27FC236}">
                  <a16:creationId xmlns:a16="http://schemas.microsoft.com/office/drawing/2014/main" id="{790D3E05-495D-4A60-B92B-659436ADDBD5}"/>
                </a:ext>
              </a:extLst>
            </p:cNvPr>
            <p:cNvSpPr/>
            <p:nvPr/>
          </p:nvSpPr>
          <p:spPr>
            <a:xfrm>
              <a:off x="26689" y="2861897"/>
              <a:ext cx="2951163" cy="1294166"/>
            </a:xfrm>
            <a:prstGeom prst="roundRect">
              <a:avLst>
                <a:gd name="adj" fmla="val 7442"/>
              </a:avLst>
            </a:prstGeom>
            <a:gradFill rotWithShape="1">
              <a:gsLst>
                <a:gs pos="0">
                  <a:srgbClr val="FFFFFF">
                    <a:tint val="50000"/>
                    <a:satMod val="300000"/>
                  </a:srgbClr>
                </a:gs>
                <a:gs pos="35000">
                  <a:srgbClr val="FFFFFF">
                    <a:tint val="37000"/>
                    <a:satMod val="300000"/>
                  </a:srgbClr>
                </a:gs>
                <a:gs pos="100000">
                  <a:srgbClr val="FFFFF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FFFFF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292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8" name="모서리가 둥근 직사각형 117">
              <a:extLst>
                <a:ext uri="{FF2B5EF4-FFF2-40B4-BE49-F238E27FC236}">
                  <a16:creationId xmlns:a16="http://schemas.microsoft.com/office/drawing/2014/main" id="{02D3BB9D-F9AB-46F6-BF92-0F57ED15703C}"/>
                </a:ext>
              </a:extLst>
            </p:cNvPr>
            <p:cNvSpPr/>
            <p:nvPr/>
          </p:nvSpPr>
          <p:spPr bwMode="auto">
            <a:xfrm>
              <a:off x="182013" y="2660108"/>
              <a:ext cx="2560533" cy="362833"/>
            </a:xfrm>
            <a:prstGeom prst="roundRect">
              <a:avLst/>
            </a:prstGeom>
            <a:solidFill>
              <a:srgbClr val="FFFFFF"/>
            </a:solidFill>
            <a:ln w="9525" cap="flat" cmpd="sng" algn="ctr">
              <a:solidFill>
                <a:srgbClr val="FFFFF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292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ESS </a:t>
              </a:r>
              <a:r>
                <a:rPr kumimoji="1" lang="ko-KR" altLang="en-US" sz="1292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도입을 통한 활용 방안 </a:t>
              </a:r>
              <a:endParaRPr kumimoji="1" lang="en-US" altLang="ko-KR" sz="1292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</p:grpSp>
      <p:sp>
        <p:nvSpPr>
          <p:cNvPr id="19" name="모서리가 둥근 직사각형 118">
            <a:extLst>
              <a:ext uri="{FF2B5EF4-FFF2-40B4-BE49-F238E27FC236}">
                <a16:creationId xmlns:a16="http://schemas.microsoft.com/office/drawing/2014/main" id="{AEAB7ECE-50EA-4D66-B16E-48CE45449879}"/>
              </a:ext>
            </a:extLst>
          </p:cNvPr>
          <p:cNvSpPr/>
          <p:nvPr/>
        </p:nvSpPr>
        <p:spPr bwMode="auto">
          <a:xfrm>
            <a:off x="2144345" y="3668491"/>
            <a:ext cx="3656135" cy="2303585"/>
          </a:xfrm>
          <a:prstGeom prst="roundRect">
            <a:avLst>
              <a:gd name="adj" fmla="val 7442"/>
            </a:avLst>
          </a:prstGeom>
          <a:gradFill rotWithShape="1">
            <a:gsLst>
              <a:gs pos="0">
                <a:srgbClr val="FFFFFF">
                  <a:tint val="50000"/>
                  <a:satMod val="300000"/>
                </a:srgbClr>
              </a:gs>
              <a:gs pos="35000">
                <a:srgbClr val="FFFFFF">
                  <a:tint val="37000"/>
                  <a:satMod val="300000"/>
                </a:srgbClr>
              </a:gs>
              <a:gs pos="100000">
                <a:srgbClr val="FFFFFF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1292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20" name="모서리가 둥근 직사각형 119">
            <a:extLst>
              <a:ext uri="{FF2B5EF4-FFF2-40B4-BE49-F238E27FC236}">
                <a16:creationId xmlns:a16="http://schemas.microsoft.com/office/drawing/2014/main" id="{D5CB1B30-B2C1-4F81-8707-468D48BDBFAC}"/>
              </a:ext>
            </a:extLst>
          </p:cNvPr>
          <p:cNvSpPr/>
          <p:nvPr/>
        </p:nvSpPr>
        <p:spPr bwMode="auto">
          <a:xfrm>
            <a:off x="2334845" y="3445754"/>
            <a:ext cx="3175489" cy="325315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92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ESS</a:t>
            </a:r>
            <a:r>
              <a:rPr kumimoji="1" lang="ko-KR" altLang="en-US" sz="1292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의 개선된 운영 방식 도출</a:t>
            </a:r>
            <a:endParaRPr kumimoji="1" lang="en-US" altLang="ko-KR" sz="1292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pic>
        <p:nvPicPr>
          <p:cNvPr id="21" name="_x204993392" descr="EMB00000eac65eb">
            <a:extLst>
              <a:ext uri="{FF2B5EF4-FFF2-40B4-BE49-F238E27FC236}">
                <a16:creationId xmlns:a16="http://schemas.microsoft.com/office/drawing/2014/main" id="{12276F88-6E71-4971-AEF1-EDEAC649A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7098" y="4508158"/>
            <a:ext cx="3534508" cy="1327638"/>
          </a:xfrm>
          <a:prstGeom prst="rect">
            <a:avLst/>
          </a:prstGeom>
          <a:gradFill rotWithShape="1">
            <a:gsLst>
              <a:gs pos="0">
                <a:srgbClr val="FFFFFF">
                  <a:tint val="50000"/>
                  <a:satMod val="300000"/>
                </a:srgbClr>
              </a:gs>
              <a:gs pos="35000">
                <a:srgbClr val="FFFFFF">
                  <a:tint val="37000"/>
                  <a:satMod val="300000"/>
                </a:srgbClr>
              </a:gs>
              <a:gs pos="100000">
                <a:srgbClr val="FFFFFF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pic>
      <p:sp>
        <p:nvSpPr>
          <p:cNvPr id="22" name="모서리가 둥근 직사각형 124">
            <a:extLst>
              <a:ext uri="{FF2B5EF4-FFF2-40B4-BE49-F238E27FC236}">
                <a16:creationId xmlns:a16="http://schemas.microsoft.com/office/drawing/2014/main" id="{6C1BB24E-5327-4332-8637-0CC0FF062796}"/>
              </a:ext>
            </a:extLst>
          </p:cNvPr>
          <p:cNvSpPr/>
          <p:nvPr/>
        </p:nvSpPr>
        <p:spPr bwMode="auto">
          <a:xfrm>
            <a:off x="6119932" y="3735900"/>
            <a:ext cx="4258407" cy="2236177"/>
          </a:xfrm>
          <a:prstGeom prst="roundRect">
            <a:avLst>
              <a:gd name="adj" fmla="val 7442"/>
            </a:avLst>
          </a:prstGeom>
          <a:gradFill rotWithShape="1">
            <a:gsLst>
              <a:gs pos="0">
                <a:srgbClr val="FFFFFF">
                  <a:tint val="50000"/>
                  <a:satMod val="300000"/>
                </a:srgbClr>
              </a:gs>
              <a:gs pos="35000">
                <a:srgbClr val="FFFFFF">
                  <a:tint val="37000"/>
                  <a:satMod val="300000"/>
                </a:srgbClr>
              </a:gs>
              <a:gs pos="100000">
                <a:srgbClr val="FFFFFF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1292" b="1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23" name="모서리가 둥근 직사각형 125">
            <a:extLst>
              <a:ext uri="{FF2B5EF4-FFF2-40B4-BE49-F238E27FC236}">
                <a16:creationId xmlns:a16="http://schemas.microsoft.com/office/drawing/2014/main" id="{EF3651D6-DC0B-43C2-B0A3-914DAA76284C}"/>
              </a:ext>
            </a:extLst>
          </p:cNvPr>
          <p:cNvSpPr/>
          <p:nvPr/>
        </p:nvSpPr>
        <p:spPr bwMode="auto">
          <a:xfrm>
            <a:off x="6510466" y="3445754"/>
            <a:ext cx="3500804" cy="325315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92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ESS</a:t>
            </a:r>
            <a:r>
              <a:rPr kumimoji="1" lang="ko-KR" altLang="en-US" sz="1292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용 리튬이차전지 예측 모델 개발</a:t>
            </a:r>
            <a:endParaRPr kumimoji="1" lang="en-US" altLang="ko-KR" sz="1292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pic>
        <p:nvPicPr>
          <p:cNvPr id="24" name="_x204991632" descr="EMB00000eac65ee">
            <a:extLst>
              <a:ext uri="{FF2B5EF4-FFF2-40B4-BE49-F238E27FC236}">
                <a16:creationId xmlns:a16="http://schemas.microsoft.com/office/drawing/2014/main" id="{127B0EF3-238F-479A-BF52-928E7D67E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0014" y="4575565"/>
            <a:ext cx="3914043" cy="1263162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pic>
      <p:sp>
        <p:nvSpPr>
          <p:cNvPr id="25" name="아래쪽 화살표 127">
            <a:extLst>
              <a:ext uri="{FF2B5EF4-FFF2-40B4-BE49-F238E27FC236}">
                <a16:creationId xmlns:a16="http://schemas.microsoft.com/office/drawing/2014/main" id="{1E084F3D-8B5C-4CED-A8CE-F58CA2BCA259}"/>
              </a:ext>
            </a:extLst>
          </p:cNvPr>
          <p:cNvSpPr/>
          <p:nvPr/>
        </p:nvSpPr>
        <p:spPr bwMode="auto">
          <a:xfrm rot="10800000">
            <a:off x="7810531" y="3206161"/>
            <a:ext cx="797627" cy="146653"/>
          </a:xfrm>
          <a:prstGeom prst="downArrow">
            <a:avLst/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grpSp>
        <p:nvGrpSpPr>
          <p:cNvPr id="26" name="그룹 106">
            <a:extLst>
              <a:ext uri="{FF2B5EF4-FFF2-40B4-BE49-F238E27FC236}">
                <a16:creationId xmlns:a16="http://schemas.microsoft.com/office/drawing/2014/main" id="{3C039490-A555-484F-B637-6A9B94D8F63B}"/>
              </a:ext>
            </a:extLst>
          </p:cNvPr>
          <p:cNvGrpSpPr>
            <a:grpSpLocks/>
          </p:cNvGrpSpPr>
          <p:nvPr/>
        </p:nvGrpSpPr>
        <p:grpSpPr bwMode="auto">
          <a:xfrm>
            <a:off x="6105279" y="1949596"/>
            <a:ext cx="4273061" cy="1178169"/>
            <a:chOff x="26243" y="2659425"/>
            <a:chExt cx="2840459" cy="1497157"/>
          </a:xfrm>
        </p:grpSpPr>
        <p:sp>
          <p:nvSpPr>
            <p:cNvPr id="27" name="모서리가 둥근 직사각형 130">
              <a:extLst>
                <a:ext uri="{FF2B5EF4-FFF2-40B4-BE49-F238E27FC236}">
                  <a16:creationId xmlns:a16="http://schemas.microsoft.com/office/drawing/2014/main" id="{045D6A05-42D7-4406-9333-2AD803E3E8D7}"/>
                </a:ext>
              </a:extLst>
            </p:cNvPr>
            <p:cNvSpPr/>
            <p:nvPr/>
          </p:nvSpPr>
          <p:spPr>
            <a:xfrm>
              <a:off x="26243" y="2860536"/>
              <a:ext cx="2840459" cy="1296046"/>
            </a:xfrm>
            <a:prstGeom prst="roundRect">
              <a:avLst>
                <a:gd name="adj" fmla="val 7442"/>
              </a:avLst>
            </a:prstGeom>
            <a:gradFill rotWithShape="1">
              <a:gsLst>
                <a:gs pos="0">
                  <a:srgbClr val="333399">
                    <a:tint val="50000"/>
                    <a:satMod val="300000"/>
                  </a:srgbClr>
                </a:gs>
                <a:gs pos="35000">
                  <a:srgbClr val="333399">
                    <a:tint val="37000"/>
                    <a:satMod val="300000"/>
                  </a:srgbClr>
                </a:gs>
                <a:gs pos="100000">
                  <a:srgbClr val="33339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3333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292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28" name="모서리가 둥근 직사각형 131">
              <a:extLst>
                <a:ext uri="{FF2B5EF4-FFF2-40B4-BE49-F238E27FC236}">
                  <a16:creationId xmlns:a16="http://schemas.microsoft.com/office/drawing/2014/main" id="{02351D64-4021-4CAB-AA41-AC9F457AC90A}"/>
                </a:ext>
              </a:extLst>
            </p:cNvPr>
            <p:cNvSpPr/>
            <p:nvPr/>
          </p:nvSpPr>
          <p:spPr bwMode="auto">
            <a:xfrm>
              <a:off x="130603" y="2659425"/>
              <a:ext cx="2657077" cy="361254"/>
            </a:xfrm>
            <a:prstGeom prst="roundRect">
              <a:avLst/>
            </a:prstGeom>
            <a:solidFill>
              <a:srgbClr val="FFFFFF"/>
            </a:solidFill>
            <a:ln w="9525" cap="flat" cmpd="sng" algn="ctr">
              <a:solidFill>
                <a:srgbClr val="33339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292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ESS </a:t>
              </a:r>
              <a:r>
                <a:rPr kumimoji="1" lang="ko-KR" altLang="en-US" sz="1292" b="1" kern="0">
                  <a:solidFill>
                    <a:srgbClr val="FF0000"/>
                  </a:solidFill>
                  <a:latin typeface="맑은 고딕"/>
                  <a:ea typeface="맑은 고딕"/>
                </a:rPr>
                <a:t>구동 환경에 고신뢰성 수명 예측 모델 필요</a:t>
              </a:r>
              <a:endParaRPr kumimoji="1" lang="en-US" altLang="ko-KR" sz="1292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</p:grpSp>
      <p:sp>
        <p:nvSpPr>
          <p:cNvPr id="29" name="직사각형 2">
            <a:extLst>
              <a:ext uri="{FF2B5EF4-FFF2-40B4-BE49-F238E27FC236}">
                <a16:creationId xmlns:a16="http://schemas.microsoft.com/office/drawing/2014/main" id="{68C05610-C156-4899-8822-2E4C1A24E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813" y="2339389"/>
            <a:ext cx="2398835" cy="68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88900" marR="0" lvl="0" indent="-88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kumimoji="1" lang="ko-KR" altLang="en-US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피크 감소</a:t>
            </a:r>
            <a:endParaRPr kumimoji="1" lang="en-US" altLang="ko-KR" sz="1292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8900" marR="0" lvl="0" indent="-88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kumimoji="1" lang="en-US" altLang="ko-KR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1" lang="ko-KR" altLang="en-US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주파수 조정</a:t>
            </a:r>
            <a:endParaRPr kumimoji="1" lang="en-US" altLang="ko-KR" sz="1292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8900" marR="0" lvl="0" indent="-88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kumimoji="1" lang="ko-KR" altLang="en-US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신재생 출력안정화</a:t>
            </a:r>
          </a:p>
        </p:txBody>
      </p:sp>
      <p:sp>
        <p:nvSpPr>
          <p:cNvPr id="30" name="직사각형 3">
            <a:extLst>
              <a:ext uri="{FF2B5EF4-FFF2-40B4-BE49-F238E27FC236}">
                <a16:creationId xmlns:a16="http://schemas.microsoft.com/office/drawing/2014/main" id="{293A7412-A851-4A2C-9786-9EDD955CC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279" y="2273446"/>
            <a:ext cx="4273062" cy="88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88900" marR="0" lvl="0" indent="-88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kumimoji="1" lang="ko-KR" altLang="en-US" sz="1292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1" lang="ko-KR" altLang="en-US" sz="1292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리튬이차전지</a:t>
            </a:r>
            <a:r>
              <a:rPr kumimoji="1" lang="ko-KR" altLang="en-US" sz="1292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수명열화에 대한</a:t>
            </a:r>
            <a:r>
              <a:rPr kumimoji="1" lang="ko-KR" altLang="en-US" sz="1292" b="1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핵심 인자가 반영된 모델로 </a:t>
            </a:r>
            <a:r>
              <a:rPr kumimoji="1" lang="en-US" altLang="ko-KR" sz="1292" b="1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ESS</a:t>
            </a:r>
            <a:r>
              <a:rPr kumimoji="1" lang="ko-KR" altLang="en-US" sz="1292" b="1" i="0" u="none" strike="noStrike" kern="0" cap="none" spc="0" normalizeH="0" noProof="0">
                <a:ln>
                  <a:noFill/>
                </a:ln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의 안정적 구동 조건 예측</a:t>
            </a:r>
            <a:endParaRPr kumimoji="1" lang="en-US" altLang="ko-KR" sz="1292" b="1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8900" marR="0" lvl="0" indent="-8890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kumimoji="1" lang="en-US" altLang="ko-KR" sz="1292" b="1" kern="0" baseline="0" dirty="0">
                <a:solidFill>
                  <a:srgbClr val="FF0000"/>
                </a:solidFill>
              </a:rPr>
              <a:t> ESS</a:t>
            </a:r>
            <a:r>
              <a:rPr kumimoji="1" lang="ko-KR" altLang="en-US" sz="1292" b="1" kern="0" baseline="0">
                <a:solidFill>
                  <a:srgbClr val="FF0000"/>
                </a:solidFill>
              </a:rPr>
              <a:t>의 안전성과 경제성 확보를 위한 기초 데이터로 활용</a:t>
            </a:r>
            <a:endParaRPr kumimoji="1" lang="ko-KR" altLang="en-US" sz="1292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직사각형 4">
            <a:extLst>
              <a:ext uri="{FF2B5EF4-FFF2-40B4-BE49-F238E27FC236}">
                <a16:creationId xmlns:a16="http://schemas.microsoft.com/office/drawing/2014/main" id="{A56E914F-2F5C-403C-9288-33B83279E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682" y="3844338"/>
            <a:ext cx="3534508" cy="490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" indent="-85725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85725" marR="0" lvl="0" indent="-85725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kumimoji="1" lang="ko-KR" altLang="en-US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실제 충방전 주파수와 구동 전압 영역에 따라 전지의 수명 특성 변화</a:t>
            </a:r>
          </a:p>
        </p:txBody>
      </p:sp>
      <p:sp>
        <p:nvSpPr>
          <p:cNvPr id="32" name="직사각형 5">
            <a:extLst>
              <a:ext uri="{FF2B5EF4-FFF2-40B4-BE49-F238E27FC236}">
                <a16:creationId xmlns:a16="http://schemas.microsoft.com/office/drawing/2014/main" id="{4123104C-1300-46F3-A59B-4087BED71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2944" y="3813566"/>
            <a:ext cx="3911112" cy="68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" indent="-85725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8900" algn="l"/>
              </a:tabLst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85725" marR="0" lvl="0" indent="-85725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kumimoji="1" lang="ko-KR" altLang="en-US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리튬이차전지 기반의 </a:t>
            </a:r>
            <a:r>
              <a:rPr kumimoji="1" lang="en-US" altLang="ko-KR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ESS</a:t>
            </a:r>
            <a:r>
              <a:rPr kumimoji="1" lang="ko-KR" altLang="en-US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용 예측 모델 개발을 통해 전류밀도 및 온도에 따른 실제 </a:t>
            </a:r>
            <a:r>
              <a:rPr kumimoji="1" lang="en-US" altLang="ko-KR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Data</a:t>
            </a:r>
            <a:r>
              <a:rPr kumimoji="1" lang="ko-KR" altLang="en-US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와 </a:t>
            </a:r>
            <a:r>
              <a:rPr kumimoji="1" lang="en-US" altLang="ko-KR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Simulation Data</a:t>
            </a:r>
            <a:r>
              <a:rPr kumimoji="1" lang="ko-KR" altLang="en-US" sz="1292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를 비교 및 분석</a:t>
            </a:r>
          </a:p>
        </p:txBody>
      </p:sp>
      <p:sp>
        <p:nvSpPr>
          <p:cNvPr id="33" name="아래쪽 화살표 137">
            <a:extLst>
              <a:ext uri="{FF2B5EF4-FFF2-40B4-BE49-F238E27FC236}">
                <a16:creationId xmlns:a16="http://schemas.microsoft.com/office/drawing/2014/main" id="{CA5A84E2-6B72-4108-A84D-B95EF0939CBD}"/>
              </a:ext>
            </a:extLst>
          </p:cNvPr>
          <p:cNvSpPr/>
          <p:nvPr/>
        </p:nvSpPr>
        <p:spPr bwMode="auto">
          <a:xfrm>
            <a:off x="3673771" y="3206161"/>
            <a:ext cx="797627" cy="146653"/>
          </a:xfrm>
          <a:prstGeom prst="downArrow">
            <a:avLst/>
          </a:prstGeom>
          <a:gradFill rotWithShape="1">
            <a:gsLst>
              <a:gs pos="0">
                <a:srgbClr val="FFFFFF">
                  <a:shade val="51000"/>
                  <a:satMod val="130000"/>
                </a:srgbClr>
              </a:gs>
              <a:gs pos="80000">
                <a:srgbClr val="FFFFFF">
                  <a:shade val="93000"/>
                  <a:satMod val="130000"/>
                </a:srgbClr>
              </a:gs>
              <a:gs pos="100000">
                <a:srgbClr val="FFFF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34" name="아래쪽 화살표 138">
            <a:extLst>
              <a:ext uri="{FF2B5EF4-FFF2-40B4-BE49-F238E27FC236}">
                <a16:creationId xmlns:a16="http://schemas.microsoft.com/office/drawing/2014/main" id="{FB15D604-35F1-48E3-A4B4-DE87FDCDEA5C}"/>
              </a:ext>
            </a:extLst>
          </p:cNvPr>
          <p:cNvSpPr/>
          <p:nvPr/>
        </p:nvSpPr>
        <p:spPr bwMode="auto">
          <a:xfrm rot="16200000">
            <a:off x="5580384" y="4735440"/>
            <a:ext cx="797627" cy="146653"/>
          </a:xfrm>
          <a:prstGeom prst="downArrow">
            <a:avLst/>
          </a:prstGeom>
          <a:gradFill rotWithShape="1">
            <a:gsLst>
              <a:gs pos="0">
                <a:srgbClr val="FFFFFF">
                  <a:shade val="51000"/>
                  <a:satMod val="130000"/>
                </a:srgbClr>
              </a:gs>
              <a:gs pos="80000">
                <a:srgbClr val="FFFFFF">
                  <a:shade val="93000"/>
                  <a:satMod val="130000"/>
                </a:srgbClr>
              </a:gs>
              <a:gs pos="100000">
                <a:srgbClr val="FFFF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164DB2D-3B53-4E97-BAA6-16EB01E9F45D}"/>
              </a:ext>
            </a:extLst>
          </p:cNvPr>
          <p:cNvSpPr txBox="1"/>
          <p:nvPr/>
        </p:nvSpPr>
        <p:spPr>
          <a:xfrm>
            <a:off x="1756337" y="1585826"/>
            <a:ext cx="2316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i="1" dirty="0">
                <a:solidFill>
                  <a:srgbClr val="0000FF"/>
                </a:solidFill>
              </a:rPr>
              <a:t>&lt; </a:t>
            </a:r>
            <a:r>
              <a:rPr lang="ko-KR" altLang="en-US" sz="2000" b="1" i="1" dirty="0">
                <a:solidFill>
                  <a:srgbClr val="0000FF"/>
                </a:solidFill>
              </a:rPr>
              <a:t>예시 </a:t>
            </a:r>
            <a:r>
              <a:rPr lang="en-US" altLang="ko-KR" sz="2000" b="1" i="1" dirty="0">
                <a:solidFill>
                  <a:srgbClr val="0000FF"/>
                </a:solidFill>
              </a:rPr>
              <a:t>&gt;</a:t>
            </a: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EF0F63B7-6D96-40F6-A49B-4E50B4848D00}"/>
              </a:ext>
            </a:extLst>
          </p:cNvPr>
          <p:cNvSpPr/>
          <p:nvPr/>
        </p:nvSpPr>
        <p:spPr>
          <a:xfrm>
            <a:off x="4827751" y="6029635"/>
            <a:ext cx="25843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 latinLnBrk="0"/>
            <a:r>
              <a:rPr lang="en-US" altLang="ko-KR" sz="1400" b="1" dirty="0">
                <a:latin typeface="+mn-ea"/>
              </a:rPr>
              <a:t>(</a:t>
            </a:r>
            <a:r>
              <a:rPr lang="ko-KR" altLang="en-US" sz="1400" b="1" dirty="0">
                <a:latin typeface="+mn-ea"/>
              </a:rPr>
              <a:t>그림 </a:t>
            </a:r>
            <a:r>
              <a:rPr lang="en-US" altLang="ko-KR" sz="1400" b="1" dirty="0">
                <a:latin typeface="+mn-ea"/>
              </a:rPr>
              <a:t>1) </a:t>
            </a:r>
            <a:r>
              <a:rPr lang="ko-KR" altLang="en-US" sz="1400" b="1" dirty="0" err="1">
                <a:latin typeface="+mn-ea"/>
              </a:rPr>
              <a:t>맑은고딕</a:t>
            </a:r>
            <a:r>
              <a:rPr lang="en-US" altLang="ko-KR" sz="1400" b="1" dirty="0">
                <a:latin typeface="+mn-ea"/>
              </a:rPr>
              <a:t>, 14, </a:t>
            </a:r>
            <a:r>
              <a:rPr lang="ko-KR" altLang="en-US" sz="1400" b="1" dirty="0">
                <a:latin typeface="+mn-ea"/>
              </a:rPr>
              <a:t>진하게</a:t>
            </a:r>
          </a:p>
        </p:txBody>
      </p:sp>
      <p:sp>
        <p:nvSpPr>
          <p:cNvPr id="37" name="바닥글 개체 틀 4">
            <a:extLst>
              <a:ext uri="{FF2B5EF4-FFF2-40B4-BE49-F238E27FC236}">
                <a16:creationId xmlns:a16="http://schemas.microsoft.com/office/drawing/2014/main" id="{6898BE3A-33C9-41F5-AF25-27122C563270}"/>
              </a:ext>
            </a:extLst>
          </p:cNvPr>
          <p:cNvSpPr txBox="1">
            <a:spLocks/>
          </p:cNvSpPr>
          <p:nvPr/>
        </p:nvSpPr>
        <p:spPr>
          <a:xfrm>
            <a:off x="1460594" y="6492875"/>
            <a:ext cx="65482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6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19th Workshop on Convergent and Smart Media System (CSMS)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317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5"/>
          <p:cNvSpPr txBox="1">
            <a:spLocks/>
          </p:cNvSpPr>
          <p:nvPr/>
        </p:nvSpPr>
        <p:spPr>
          <a:xfrm>
            <a:off x="9137374" y="650073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4A843B-66AD-48F9-A8B1-5F27EE93B4CD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2B421C0-E3C4-46D0-B961-FD3547653917}"/>
              </a:ext>
            </a:extLst>
          </p:cNvPr>
          <p:cNvSpPr/>
          <p:nvPr/>
        </p:nvSpPr>
        <p:spPr>
          <a:xfrm>
            <a:off x="346000" y="166416"/>
            <a:ext cx="11534573" cy="65338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solidFill>
                  <a:schemeClr val="bg1"/>
                </a:solidFill>
                <a:latin typeface="+mj-ea"/>
                <a:ea typeface="+mj-ea"/>
              </a:rPr>
              <a:t>4. </a:t>
            </a:r>
            <a:r>
              <a:rPr lang="ko-KR" altLang="en-US" sz="3200" b="1" dirty="0">
                <a:solidFill>
                  <a:schemeClr val="bg1"/>
                </a:solidFill>
                <a:latin typeface="+mj-ea"/>
                <a:ea typeface="+mj-ea"/>
              </a:rPr>
              <a:t>결론 및 향후연구</a:t>
            </a:r>
            <a:endParaRPr lang="ko-KR" altLang="en-US" sz="3200" b="1" dirty="0">
              <a:latin typeface="+mj-ea"/>
              <a:ea typeface="+mj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5FBA097-5FA3-4C6B-873C-46FB0A4EBDB0}"/>
              </a:ext>
            </a:extLst>
          </p:cNvPr>
          <p:cNvCxnSpPr/>
          <p:nvPr/>
        </p:nvCxnSpPr>
        <p:spPr>
          <a:xfrm>
            <a:off x="346000" y="885923"/>
            <a:ext cx="11534573" cy="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7A439DE-3DC8-4D90-A867-84E11A6F88CB}"/>
              </a:ext>
            </a:extLst>
          </p:cNvPr>
          <p:cNvSpPr txBox="1"/>
          <p:nvPr/>
        </p:nvSpPr>
        <p:spPr>
          <a:xfrm>
            <a:off x="6119932" y="952042"/>
            <a:ext cx="5760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i="1" dirty="0">
                <a:solidFill>
                  <a:srgbClr val="0000FF"/>
                </a:solidFill>
              </a:rPr>
              <a:t>작성요령</a:t>
            </a:r>
            <a:r>
              <a:rPr lang="en-US" altLang="ko-KR" i="1" dirty="0">
                <a:solidFill>
                  <a:srgbClr val="0000FF"/>
                </a:solidFill>
              </a:rPr>
              <a:t>: </a:t>
            </a:r>
            <a:r>
              <a:rPr lang="ko-KR" altLang="en-US" i="1" dirty="0">
                <a:solidFill>
                  <a:srgbClr val="0000FF"/>
                </a:solidFill>
              </a:rPr>
              <a:t>기본 논문에서 제안하는 방법의 차별성과 신규성 등 우수한 점에 대한 내용을 간략하게 기술</a:t>
            </a:r>
            <a:r>
              <a:rPr lang="en-US" altLang="ko-KR" i="1" dirty="0">
                <a:solidFill>
                  <a:srgbClr val="0000FF"/>
                </a:solidFill>
              </a:rPr>
              <a:t>(2</a:t>
            </a:r>
            <a:r>
              <a:rPr lang="ko-KR" altLang="en-US" i="1" dirty="0">
                <a:solidFill>
                  <a:srgbClr val="0000FF"/>
                </a:solidFill>
              </a:rPr>
              <a:t>페이지 이내 작성</a:t>
            </a:r>
            <a:r>
              <a:rPr lang="en-US" altLang="ko-KR" i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4AE1D9-A057-4058-A69D-6490CFC3221D}"/>
              </a:ext>
            </a:extLst>
          </p:cNvPr>
          <p:cNvSpPr txBox="1"/>
          <p:nvPr/>
        </p:nvSpPr>
        <p:spPr>
          <a:xfrm>
            <a:off x="345999" y="994849"/>
            <a:ext cx="1153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- </a:t>
            </a:r>
            <a:r>
              <a:rPr lang="ko-KR" altLang="en-US" dirty="0"/>
              <a:t>언어 모델</a:t>
            </a:r>
            <a:r>
              <a:rPr lang="en-US" altLang="ko-KR" dirty="0"/>
              <a:t>(Language model)</a:t>
            </a:r>
            <a:r>
              <a:rPr lang="ko-KR" altLang="en-US" dirty="0"/>
              <a:t>이란</a:t>
            </a:r>
            <a:r>
              <a:rPr lang="en-US" altLang="ko-KR" dirty="0"/>
              <a:t>~~</a:t>
            </a:r>
            <a:r>
              <a:rPr lang="ko-KR" altLang="en-US" dirty="0"/>
              <a:t> </a:t>
            </a:r>
          </a:p>
        </p:txBody>
      </p:sp>
      <p:sp>
        <p:nvSpPr>
          <p:cNvPr id="12" name="바닥글 개체 틀 4">
            <a:extLst>
              <a:ext uri="{FF2B5EF4-FFF2-40B4-BE49-F238E27FC236}">
                <a16:creationId xmlns:a16="http://schemas.microsoft.com/office/drawing/2014/main" id="{C0A03E84-AE0F-41BF-B001-270D4A0755BA}"/>
              </a:ext>
            </a:extLst>
          </p:cNvPr>
          <p:cNvSpPr txBox="1">
            <a:spLocks/>
          </p:cNvSpPr>
          <p:nvPr/>
        </p:nvSpPr>
        <p:spPr>
          <a:xfrm>
            <a:off x="1460594" y="6492875"/>
            <a:ext cx="65482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6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19th Workshop on Convergent and Smart Media System (CSMS)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05465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5"/>
          <p:cNvSpPr txBox="1">
            <a:spLocks/>
          </p:cNvSpPr>
          <p:nvPr/>
        </p:nvSpPr>
        <p:spPr>
          <a:xfrm>
            <a:off x="9137374" y="650073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4A843B-66AD-48F9-A8B1-5F27EE93B4CD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2B421C0-E3C4-46D0-B961-FD3547653917}"/>
              </a:ext>
            </a:extLst>
          </p:cNvPr>
          <p:cNvSpPr/>
          <p:nvPr/>
        </p:nvSpPr>
        <p:spPr>
          <a:xfrm>
            <a:off x="346000" y="166416"/>
            <a:ext cx="11534573" cy="65338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dirty="0">
                <a:solidFill>
                  <a:schemeClr val="bg1"/>
                </a:solidFill>
                <a:latin typeface="+mj-ea"/>
                <a:ea typeface="+mj-ea"/>
              </a:rPr>
              <a:t>참고문헌</a:t>
            </a:r>
            <a:endParaRPr lang="ko-KR" altLang="en-US" sz="3200" b="1" dirty="0">
              <a:latin typeface="+mj-ea"/>
              <a:ea typeface="+mj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1CB130-4A2D-48B6-A1FD-CB6039A46B5D}"/>
              </a:ext>
            </a:extLst>
          </p:cNvPr>
          <p:cNvSpPr txBox="1"/>
          <p:nvPr/>
        </p:nvSpPr>
        <p:spPr>
          <a:xfrm>
            <a:off x="346000" y="994849"/>
            <a:ext cx="115345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+mj-lt"/>
              <a:buAutoNum type="arabicPeriod"/>
            </a:pPr>
            <a:r>
              <a:rPr lang="ko-KR" altLang="en-US" dirty="0" err="1"/>
              <a:t>우선미</a:t>
            </a:r>
            <a:r>
              <a:rPr lang="en-US" altLang="ko-KR" dirty="0"/>
              <a:t>, </a:t>
            </a:r>
            <a:r>
              <a:rPr lang="ko-KR" altLang="en-US" dirty="0" err="1"/>
              <a:t>유춘식</a:t>
            </a:r>
            <a:r>
              <a:rPr lang="en-US" altLang="ko-KR" dirty="0"/>
              <a:t>, </a:t>
            </a:r>
            <a:r>
              <a:rPr lang="ko-KR" altLang="en-US" dirty="0"/>
              <a:t>김용성</a:t>
            </a:r>
            <a:r>
              <a:rPr lang="en-US" altLang="ko-KR" dirty="0"/>
              <a:t>. “</a:t>
            </a:r>
            <a:r>
              <a:rPr lang="ko-KR" altLang="en-US" dirty="0"/>
              <a:t>사용자 프로파일과 그룹 프로파일을 이용한 적응형 필터링</a:t>
            </a:r>
            <a:r>
              <a:rPr lang="en-US" altLang="ko-KR" dirty="0"/>
              <a:t>/</a:t>
            </a:r>
            <a:r>
              <a:rPr lang="ko-KR" altLang="en-US" dirty="0" err="1"/>
              <a:t>문서순위결정</a:t>
            </a:r>
            <a:r>
              <a:rPr lang="ko-KR" altLang="en-US" dirty="0"/>
              <a:t>”</a:t>
            </a:r>
            <a:r>
              <a:rPr lang="en-US" altLang="ko-KR" dirty="0"/>
              <a:t>, 『</a:t>
            </a:r>
            <a:r>
              <a:rPr lang="ko-KR" altLang="en-US" dirty="0" err="1"/>
              <a:t>한국스마트미디어학회</a:t>
            </a:r>
            <a:r>
              <a:rPr lang="ko-KR" altLang="en-US" dirty="0"/>
              <a:t> </a:t>
            </a:r>
            <a:r>
              <a:rPr lang="ko-KR" altLang="en-US" dirty="0" err="1"/>
              <a:t>춘계학술발표논문집</a:t>
            </a:r>
            <a:r>
              <a:rPr lang="en-US" altLang="ko-KR" dirty="0"/>
              <a:t>』, </a:t>
            </a:r>
            <a:r>
              <a:rPr lang="ko-KR" altLang="en-US" dirty="0"/>
              <a:t>제 </a:t>
            </a:r>
            <a:r>
              <a:rPr lang="en-US" altLang="ko-KR" dirty="0"/>
              <a:t>1</a:t>
            </a:r>
            <a:r>
              <a:rPr lang="ko-KR" altLang="en-US" dirty="0"/>
              <a:t>권</a:t>
            </a:r>
            <a:r>
              <a:rPr lang="en-US" altLang="ko-KR" dirty="0"/>
              <a:t>, </a:t>
            </a:r>
            <a:r>
              <a:rPr lang="ko-KR" altLang="en-US" dirty="0"/>
              <a:t>제 </a:t>
            </a:r>
            <a:r>
              <a:rPr lang="en-US" altLang="ko-KR" dirty="0"/>
              <a:t>1</a:t>
            </a:r>
            <a:r>
              <a:rPr lang="ko-KR" altLang="en-US" dirty="0"/>
              <a:t>호</a:t>
            </a:r>
            <a:r>
              <a:rPr lang="en-US" altLang="ko-KR" dirty="0"/>
              <a:t>, pp. 633-636, 1999.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altLang="ko-KR" dirty="0"/>
              <a:t>Jonathan L. </a:t>
            </a:r>
            <a:r>
              <a:rPr lang="en-US" altLang="ko-KR" dirty="0" err="1"/>
              <a:t>Herlocker</a:t>
            </a:r>
            <a:r>
              <a:rPr lang="en-US" altLang="ko-KR" dirty="0"/>
              <a:t>, Lee R. Gordon, </a:t>
            </a:r>
            <a:r>
              <a:rPr lang="en-US" altLang="ko-KR" dirty="0" err="1"/>
              <a:t>Jhon</a:t>
            </a:r>
            <a:r>
              <a:rPr lang="en-US" altLang="ko-KR" dirty="0"/>
              <a:t> </a:t>
            </a:r>
            <a:r>
              <a:rPr lang="en-US" altLang="ko-KR" dirty="0" err="1"/>
              <a:t>Riedl</a:t>
            </a:r>
            <a:r>
              <a:rPr lang="en-US" altLang="ko-KR" dirty="0"/>
              <a:t>, "</a:t>
            </a:r>
            <a:r>
              <a:rPr lang="en-US" altLang="ko-KR" dirty="0" err="1"/>
              <a:t>GroupLens</a:t>
            </a:r>
            <a:r>
              <a:rPr lang="en-US" altLang="ko-KR" dirty="0"/>
              <a:t> : Applying Collaborative Filtering to Usenet News", 『Communication of ACM』, Vol. 40 No. 3, pp. 87-97, 1997.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altLang="ko-KR" dirty="0"/>
              <a:t>….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altLang="ko-KR" dirty="0"/>
              <a:t>….</a:t>
            </a:r>
          </a:p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5FBA097-5FA3-4C6B-873C-46FB0A4EBDB0}"/>
              </a:ext>
            </a:extLst>
          </p:cNvPr>
          <p:cNvCxnSpPr/>
          <p:nvPr/>
        </p:nvCxnSpPr>
        <p:spPr>
          <a:xfrm>
            <a:off x="346000" y="885923"/>
            <a:ext cx="11534573" cy="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9ED2F967-3D32-47C1-A778-22BD714ACDBE}"/>
              </a:ext>
            </a:extLst>
          </p:cNvPr>
          <p:cNvSpPr/>
          <p:nvPr/>
        </p:nvSpPr>
        <p:spPr>
          <a:xfrm>
            <a:off x="278524" y="5027890"/>
            <a:ext cx="11634952" cy="125437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0"/>
            <a:endParaRPr lang="en-US" altLang="ko-KR" sz="2000" b="1" dirty="0">
              <a:solidFill>
                <a:schemeClr val="tx1"/>
              </a:solidFill>
              <a:latin typeface="+mn-ea"/>
            </a:endParaRPr>
          </a:p>
          <a:p>
            <a:pPr algn="ctr" fontAlgn="base" latinLnBrk="0"/>
            <a:r>
              <a:rPr lang="ko-KR" altLang="en-US" sz="2000" b="1" dirty="0">
                <a:solidFill>
                  <a:schemeClr val="tx1"/>
                </a:solidFill>
                <a:latin typeface="+mn-ea"/>
              </a:rPr>
              <a:t>감사의 글</a:t>
            </a:r>
            <a:endParaRPr lang="en-US" altLang="ko-KR" sz="2000" b="1" dirty="0">
              <a:solidFill>
                <a:schemeClr val="tx1"/>
              </a:solidFill>
              <a:latin typeface="+mn-ea"/>
            </a:endParaRPr>
          </a:p>
          <a:p>
            <a:pPr algn="ctr" fontAlgn="base" latinLnBrk="0"/>
            <a:endParaRPr lang="ko-KR" altLang="en-US" sz="2000" dirty="0">
              <a:solidFill>
                <a:schemeClr val="tx1"/>
              </a:solidFill>
              <a:latin typeface="+mn-ea"/>
            </a:endParaRPr>
          </a:p>
          <a:p>
            <a:pPr algn="ctr" fontAlgn="base"/>
            <a:r>
              <a:rPr lang="ko-KR" altLang="en-US" dirty="0">
                <a:solidFill>
                  <a:schemeClr val="tx1"/>
                </a:solidFill>
                <a:latin typeface="+mn-ea"/>
              </a:rPr>
              <a:t>이 논문은 </a:t>
            </a:r>
            <a:r>
              <a:rPr lang="en-US" altLang="ko-KR" dirty="0">
                <a:solidFill>
                  <a:schemeClr val="tx1"/>
                </a:solidFill>
                <a:latin typeface="+mn-ea"/>
              </a:rPr>
              <a:t>2021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년도 </a:t>
            </a:r>
            <a:r>
              <a:rPr lang="en-US" altLang="ko-KR" dirty="0">
                <a:solidFill>
                  <a:schemeClr val="tx1"/>
                </a:solidFill>
                <a:latin typeface="+mn-ea"/>
              </a:rPr>
              <a:t>OO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의 재원으로 수행된 기초연구사업</a:t>
            </a:r>
            <a:r>
              <a:rPr lang="en-US" altLang="ko-KR" dirty="0">
                <a:solidFill>
                  <a:schemeClr val="tx1"/>
                </a:solidFill>
                <a:latin typeface="+mn-ea"/>
              </a:rPr>
              <a:t>(OO123423)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의 연구 결과로 수행되었음</a:t>
            </a:r>
          </a:p>
          <a:p>
            <a:pPr fontAlgn="base"/>
            <a:endParaRPr lang="ko-KR" altLang="en-US" sz="2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64DB2D-3B53-4E97-BAA6-16EB01E9F45D}"/>
              </a:ext>
            </a:extLst>
          </p:cNvPr>
          <p:cNvSpPr txBox="1"/>
          <p:nvPr/>
        </p:nvSpPr>
        <p:spPr>
          <a:xfrm>
            <a:off x="201857" y="4522474"/>
            <a:ext cx="4674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i="1" dirty="0">
                <a:solidFill>
                  <a:srgbClr val="0000FF"/>
                </a:solidFill>
              </a:rPr>
              <a:t>&lt; </a:t>
            </a:r>
            <a:r>
              <a:rPr lang="ko-KR" altLang="en-US" sz="2000" b="1" i="1" dirty="0">
                <a:solidFill>
                  <a:srgbClr val="0000FF"/>
                </a:solidFill>
              </a:rPr>
              <a:t>필요시 삽입</a:t>
            </a:r>
            <a:r>
              <a:rPr lang="en-US" altLang="ko-KR" sz="2000" b="1" i="1" dirty="0">
                <a:solidFill>
                  <a:srgbClr val="0000FF"/>
                </a:solidFill>
              </a:rPr>
              <a:t>, </a:t>
            </a:r>
            <a:r>
              <a:rPr lang="ko-KR" altLang="en-US" sz="2000" b="1" i="1" dirty="0">
                <a:solidFill>
                  <a:srgbClr val="0000FF"/>
                </a:solidFill>
              </a:rPr>
              <a:t>불필요 시 삭제  </a:t>
            </a:r>
            <a:r>
              <a:rPr lang="en-US" altLang="ko-KR" sz="2000" b="1" i="1" dirty="0">
                <a:solidFill>
                  <a:srgbClr val="0000FF"/>
                </a:solidFill>
              </a:rPr>
              <a:t>&gt;</a:t>
            </a:r>
          </a:p>
        </p:txBody>
      </p:sp>
      <p:sp>
        <p:nvSpPr>
          <p:cNvPr id="14" name="바닥글 개체 틀 4">
            <a:extLst>
              <a:ext uri="{FF2B5EF4-FFF2-40B4-BE49-F238E27FC236}">
                <a16:creationId xmlns:a16="http://schemas.microsoft.com/office/drawing/2014/main" id="{EABBC68E-D57A-4D56-93BE-D23850978ADC}"/>
              </a:ext>
            </a:extLst>
          </p:cNvPr>
          <p:cNvSpPr txBox="1">
            <a:spLocks/>
          </p:cNvSpPr>
          <p:nvPr/>
        </p:nvSpPr>
        <p:spPr>
          <a:xfrm>
            <a:off x="1460594" y="6492875"/>
            <a:ext cx="65482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6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19th Workshop on Convergent and Smart Media System (CSMS)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8587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560</Words>
  <Application>Microsoft Office PowerPoint</Application>
  <PresentationFormat>와이드스크린</PresentationFormat>
  <Paragraphs>66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한양신명조</vt:lpstr>
      <vt:lpstr>휴먼명조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 경호</dc:creator>
  <cp:lastModifiedBy>경호</cp:lastModifiedBy>
  <cp:revision>44</cp:revision>
  <dcterms:created xsi:type="dcterms:W3CDTF">2019-07-29T02:46:18Z</dcterms:created>
  <dcterms:modified xsi:type="dcterms:W3CDTF">2025-09-08T05:24:00Z</dcterms:modified>
</cp:coreProperties>
</file>